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notesMasterIdLst>
    <p:notesMasterId r:id="rId16"/>
  </p:notesMasterIdLst>
  <p:sldIdLst>
    <p:sldId id="256" r:id="rId2"/>
    <p:sldId id="261" r:id="rId3"/>
    <p:sldId id="257" r:id="rId4"/>
    <p:sldId id="258" r:id="rId5"/>
    <p:sldId id="259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60" r:id="rId15"/>
  </p:sldIdLst>
  <p:sldSz cx="12192000" cy="6858000"/>
  <p:notesSz cx="6858000" cy="9144000"/>
  <p:defaultTextStyle>
    <a:defPPr>
      <a:defRPr lang="fr-FR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4D298-34C4-4A2E-BE86-3D194D660E8A}" type="datetimeFigureOut">
              <a:rPr lang="en-GB" smtClean="0"/>
              <a:t>08/12/2023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69F44F-94FD-4D40-96C1-90ED5C11819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900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69F44F-94FD-4D40-96C1-90ED5C11819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0135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E98A6-CF96-1645-6C50-27C24539AE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85653F-3279-6C20-319A-87969549F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D437B-C05E-CE59-B6DF-E0A439EC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8405-36C1-4DAB-8374-C98194722BC4}" type="datetimeFigureOut">
              <a:rPr lang="en-GB" smtClean="0"/>
              <a:t>08/12/2023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D7D09-2DDF-238C-A6CF-241E9154C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7B986-9CDF-C378-84E5-332E5E61C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7B8E-75B7-4C51-8B15-F1F7E39343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775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7D01-F829-23AE-67D3-62B50DF3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57416E-1256-0780-C960-7BDD3A20B4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8A9C45-638D-0266-0EFC-22AD70AE6D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8405-36C1-4DAB-8374-C98194722BC4}" type="datetimeFigureOut">
              <a:rPr lang="en-GB" smtClean="0"/>
              <a:t>08/12/2023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F65EFE-1A25-4031-6213-BAEA4D6376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6F819-BE5F-F800-E295-B60B9394D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7B8E-75B7-4C51-8B15-F1F7E39343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7786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35618D-406B-602F-AC0C-A2844047F5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6A1AE2-A515-8F6D-0950-C9F6E66CC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A3CC34-1E20-E908-6FAB-3658F37D3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8405-36C1-4DAB-8374-C98194722BC4}" type="datetimeFigureOut">
              <a:rPr lang="en-GB" smtClean="0"/>
              <a:t>08/12/2023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734B6-865C-CCEA-3FDC-A7EED7185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35B626-CA98-88A9-088A-4551053D1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7B8E-75B7-4C51-8B15-F1F7E39343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9420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pact Mess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FCF79C9B-97FF-9205-11EE-151C367D1467}"/>
              </a:ext>
            </a:extLst>
          </p:cNvPr>
          <p:cNvSpPr>
            <a:spLocks noGrp="1" noChangeAspect="1"/>
          </p:cNvSpPr>
          <p:nvPr>
            <p:ph type="pic" idx="1" hasCustomPrompt="1"/>
          </p:nvPr>
        </p:nvSpPr>
        <p:spPr>
          <a:xfrm>
            <a:off x="527051" y="1509185"/>
            <a:ext cx="3404428" cy="4675167"/>
          </a:xfr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0">
            <a:normAutofit/>
          </a:bodyPr>
          <a:lstStyle>
            <a:lvl1pPr marL="0" marR="0" indent="0" algn="ctr" defTabSz="914396" rtl="0" eaLnBrk="1" fontAlgn="auto" latinLnBrk="0" hangingPunct="1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/>
            </a:lvl1pPr>
            <a:lvl2pPr marL="457198" indent="0">
              <a:buNone/>
              <a:defRPr sz="2800"/>
            </a:lvl2pPr>
            <a:lvl3pPr marL="914396" indent="0">
              <a:buNone/>
              <a:defRPr sz="2400"/>
            </a:lvl3pPr>
            <a:lvl4pPr marL="1371594" indent="0">
              <a:buNone/>
              <a:defRPr sz="2000"/>
            </a:lvl4pPr>
            <a:lvl5pPr marL="1828790" indent="0">
              <a:buNone/>
              <a:defRPr sz="2000"/>
            </a:lvl5pPr>
            <a:lvl6pPr marL="2285988" indent="0">
              <a:buNone/>
              <a:defRPr sz="2000"/>
            </a:lvl6pPr>
            <a:lvl7pPr marL="2743186" indent="0">
              <a:buNone/>
              <a:defRPr sz="2000"/>
            </a:lvl7pPr>
            <a:lvl8pPr marL="3200384" indent="0">
              <a:buNone/>
              <a:defRPr sz="2000"/>
            </a:lvl8pPr>
            <a:lvl9pPr marL="3657582" indent="0">
              <a:buNone/>
              <a:defRPr sz="2000"/>
            </a:lvl9pPr>
          </a:lstStyle>
          <a:p>
            <a:pPr marL="228600" marR="0" lvl="0" indent="-228600" algn="ctr" defTabSz="914396" rtl="0" eaLnBrk="1" fontAlgn="auto" latinLnBrk="0" hangingPunct="1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Drag and drop or click to add an image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5A763E-8F00-1FED-7EA3-5AFB11A1CA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051" y="309033"/>
            <a:ext cx="11137900" cy="958851"/>
          </a:xfrm>
        </p:spPr>
        <p:txBody>
          <a:bodyPr/>
          <a:lstStyle>
            <a:lvl1pPr>
              <a:defRPr/>
            </a:lvl1pPr>
          </a:lstStyle>
          <a:p>
            <a:r>
              <a:rPr lang="en-GB" noProof="0" dirty="0"/>
              <a:t>Click to add title</a:t>
            </a:r>
            <a:br>
              <a:rPr lang="en-GB" noProof="0" dirty="0"/>
            </a:br>
            <a:r>
              <a:rPr lang="en-GB" noProof="0" dirty="0"/>
              <a:t>Arial (26)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D4B94B8-FB65-D0B2-02D9-7724EECA307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4162063" y="1509184"/>
            <a:ext cx="3867875" cy="467516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333" b="0">
                <a:ln w="6350">
                  <a:solidFill>
                    <a:schemeClr val="accent1"/>
                  </a:solidFill>
                </a:ln>
                <a:solidFill>
                  <a:schemeClr val="accent1"/>
                </a:solidFill>
              </a:defRPr>
            </a:lvl1pPr>
            <a:lvl2pPr marL="457198" indent="0">
              <a:buNone/>
              <a:defRPr sz="2000" b="1"/>
            </a:lvl2pPr>
            <a:lvl3pPr marL="914396" indent="0">
              <a:buNone/>
              <a:defRPr sz="1801" b="1"/>
            </a:lvl3pPr>
            <a:lvl4pPr marL="1371594" indent="0">
              <a:buNone/>
              <a:defRPr sz="1600" b="1"/>
            </a:lvl4pPr>
            <a:lvl5pPr marL="1828790" indent="0">
              <a:buNone/>
              <a:defRPr sz="1600" b="1"/>
            </a:lvl5pPr>
            <a:lvl6pPr marL="2285988" indent="0">
              <a:buNone/>
              <a:defRPr sz="1600" b="1"/>
            </a:lvl6pPr>
            <a:lvl7pPr marL="2743186" indent="0">
              <a:buNone/>
              <a:defRPr sz="1600" b="1"/>
            </a:lvl7pPr>
            <a:lvl8pPr marL="3200384" indent="0">
              <a:buNone/>
              <a:defRPr sz="1600" b="1"/>
            </a:lvl8pPr>
            <a:lvl9pPr marL="3657582" indent="0">
              <a:buNone/>
              <a:defRPr sz="1600" b="1"/>
            </a:lvl9pPr>
          </a:lstStyle>
          <a:p>
            <a:pPr lvl="0"/>
            <a:r>
              <a:rPr lang="en-GB" noProof="0" dirty="0"/>
              <a:t>Click to add text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002227B7-D04A-05B2-36FC-CF1F5DE41508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8246634" y="1509185"/>
            <a:ext cx="3404428" cy="4675167"/>
          </a:xfrm>
          <a:pattFill prst="pct10">
            <a:fgClr>
              <a:schemeClr val="accent1"/>
            </a:fgClr>
            <a:bgClr>
              <a:schemeClr val="bg1"/>
            </a:bgClr>
          </a:pattFill>
        </p:spPr>
        <p:txBody>
          <a:bodyPr anchor="ctr" anchorCtr="0">
            <a:normAutofit/>
          </a:bodyPr>
          <a:lstStyle>
            <a:lvl1pPr marL="0" marR="0" indent="0" algn="ctr" defTabSz="914396" rtl="0" eaLnBrk="1" fontAlgn="auto" latinLnBrk="0" hangingPunct="1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67"/>
            </a:lvl1pPr>
            <a:lvl2pPr marL="457198" indent="0">
              <a:buNone/>
              <a:defRPr sz="2800"/>
            </a:lvl2pPr>
            <a:lvl3pPr marL="914396" indent="0">
              <a:buNone/>
              <a:defRPr sz="2400"/>
            </a:lvl3pPr>
            <a:lvl4pPr marL="1371594" indent="0">
              <a:buNone/>
              <a:defRPr sz="2000"/>
            </a:lvl4pPr>
            <a:lvl5pPr marL="1828790" indent="0">
              <a:buNone/>
              <a:defRPr sz="2000"/>
            </a:lvl5pPr>
            <a:lvl6pPr marL="2285988" indent="0">
              <a:buNone/>
              <a:defRPr sz="2000"/>
            </a:lvl6pPr>
            <a:lvl7pPr marL="2743186" indent="0">
              <a:buNone/>
              <a:defRPr sz="2000"/>
            </a:lvl7pPr>
            <a:lvl8pPr marL="3200384" indent="0">
              <a:buNone/>
              <a:defRPr sz="2000"/>
            </a:lvl8pPr>
            <a:lvl9pPr marL="3657582" indent="0">
              <a:buNone/>
              <a:defRPr sz="2000"/>
            </a:lvl9pPr>
          </a:lstStyle>
          <a:p>
            <a:pPr marL="228600" marR="0" lvl="0" indent="-228600" algn="ctr" defTabSz="914396" rtl="0" eaLnBrk="1" fontAlgn="auto" latinLnBrk="0" hangingPunct="1">
              <a:lnSpc>
                <a:spcPct val="90000"/>
              </a:lnSpc>
              <a:spcBef>
                <a:spcPts val="933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dirty="0"/>
              <a:t>Drag and drop or click to add an image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89CE5C1-97A3-C54E-AA9D-99F7C4BC6577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A1911537-16D7-4ABF-8D95-3A0895964B67}" type="datetimeFigureOut">
              <a:rPr lang="en-GB" smtClean="0"/>
              <a:t>08/12/2023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3BAF21D-C12D-234E-A788-95B88069B5E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253321A-FD17-9746-919C-C3EA12943CF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743B11B3-1D14-40D5-96E3-C0E939688C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579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5686B-C67E-7F9F-EA67-E21F6657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009B0-9234-EFCD-F31A-6DCD42797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2B3637-3974-C815-1F9A-6F5238195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8405-36C1-4DAB-8374-C98194722BC4}" type="datetimeFigureOut">
              <a:rPr lang="en-GB" smtClean="0"/>
              <a:t>08/12/2023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EACD73-3623-94E4-A0E2-F5A15EB3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199E7-5E05-B558-C6EB-BC860946F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7B8E-75B7-4C51-8B15-F1F7E39343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476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DE39A-AB42-9F5D-95B5-03446BB18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3AC260-666E-F53C-21F0-A039393C4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F5A52-8180-F3A9-6270-1BB84C414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8405-36C1-4DAB-8374-C98194722BC4}" type="datetimeFigureOut">
              <a:rPr lang="en-GB" smtClean="0"/>
              <a:t>08/12/2023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05126-A4B4-10FB-11B3-34908D7C4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E0DD9A-BAF8-B218-9520-9128FCBA3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7B8E-75B7-4C51-8B15-F1F7E39343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772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E7F3-60D4-B7E8-BF5B-AFE0DC6C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C86D2-5FC7-F0A6-1BD3-FC5C6653DD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34FE77-3A4B-E786-6E10-E6B04DC89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BED4F9-8AAA-6265-7253-F34766A04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8405-36C1-4DAB-8374-C98194722BC4}" type="datetimeFigureOut">
              <a:rPr lang="en-GB" smtClean="0"/>
              <a:t>08/12/2023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9507C5-4BCE-6D39-16F2-CE0CCA2C7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EBA62-6D46-CFD5-9F61-B1BB34F90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7B8E-75B7-4C51-8B15-F1F7E39343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954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C5A7C-C827-2AB7-41CF-D2599D89F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88ADF-49FF-B5CC-785D-F2629C695A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CE6D40-8157-3E1C-7B6A-1A1470330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58B487-069E-33B7-92E6-773354AE2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480220-FBEF-8129-2422-711CF087F07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AB036E1-F6E0-B3D1-FFB5-2851DE3B8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8405-36C1-4DAB-8374-C98194722BC4}" type="datetimeFigureOut">
              <a:rPr lang="en-GB" smtClean="0"/>
              <a:t>08/12/2023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FFC883-F6B2-9B09-DFB6-EB350C17B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C887BE-8068-9346-23FE-59BFCB5B2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7B8E-75B7-4C51-8B15-F1F7E39343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444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0E368-F2C6-DF22-3319-32B848076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3F3DB1-CFAF-4BAE-4FE0-9C91170B6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8405-36C1-4DAB-8374-C98194722BC4}" type="datetimeFigureOut">
              <a:rPr lang="en-GB" smtClean="0"/>
              <a:t>08/12/2023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809CD-C135-D5A9-EF48-7594EECDE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DB304C-3072-6EAA-1771-FF2D6CFAA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7B8E-75B7-4C51-8B15-F1F7E39343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9111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0A0090-CE11-887C-A064-CA459D16C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8405-36C1-4DAB-8374-C98194722BC4}" type="datetimeFigureOut">
              <a:rPr lang="en-GB" smtClean="0"/>
              <a:t>08/12/2023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ADE7B3-8A39-E352-C664-DBFCA1568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9118C2-C44A-B130-ED1D-A49DAF7ED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7B8E-75B7-4C51-8B15-F1F7E39343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65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95019-60FF-6FFD-8566-40D505C90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A8803-1D72-9ED6-F9B9-1C1B6697B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42D3BB-6760-C7BA-306C-6384CFD769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1D5D20-78F6-8153-4754-759790F22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8405-36C1-4DAB-8374-C98194722BC4}" type="datetimeFigureOut">
              <a:rPr lang="en-GB" smtClean="0"/>
              <a:t>08/12/2023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5C91F9-35D8-6BB7-7C23-3E8067137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871303-F837-C66F-8C65-E6BCA8E69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7B8E-75B7-4C51-8B15-F1F7E39343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2861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E8AA7-614A-1EF8-3658-AEBDB4A08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90A8B-73A3-91D5-41B5-C2E09503CE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FA772-024E-EDD5-93C3-F4D172B0E3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44E272-CCA0-49EF-6577-7A117D355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C8405-36C1-4DAB-8374-C98194722BC4}" type="datetimeFigureOut">
              <a:rPr lang="en-GB" smtClean="0"/>
              <a:t>08/12/2023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42F1B-5D74-3646-6426-3249EF20A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ED488C-01D8-D33E-AA7B-674E3F21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A7B8E-75B7-4C51-8B15-F1F7E39343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8741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2ABA65-C24D-896E-A2B6-3BC055216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74FEA5-92BD-679C-CD33-DA234602D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B20AC-2C22-5C13-A151-760AD0166C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BC8405-36C1-4DAB-8374-C98194722BC4}" type="datetimeFigureOut">
              <a:rPr lang="en-GB" smtClean="0"/>
              <a:t>08/12/2023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68C82-088D-48CF-B9B0-3C301685B9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19650-6CEC-DBB1-2F20-FC38E2C46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A7B8E-75B7-4C51-8B15-F1F7E39343C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7022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www.cern.ch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2D717-5B70-D3FE-7FB1-6582554E1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501" y="329184"/>
            <a:ext cx="675562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b="1"/>
              <a:t>CERN: Inovație și Descoperire la Frontiera Științei Particulelor</a:t>
            </a:r>
            <a:endParaRPr lang="en-US" sz="4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97096D-A6FB-DA52-82A4-7DF7475357EF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797494" y="2706624"/>
            <a:ext cx="6755626" cy="34838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tx1"/>
                </a:solidFill>
              </a:rPr>
              <a:t>O Privire Din Interior a Organizației Europene pentru Cercetare Nucleară</a:t>
            </a:r>
            <a:endParaRPr lang="en-US" sz="2200">
              <a:solidFill>
                <a:schemeClr val="tx1"/>
              </a:solidFill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>
              <a:solidFill>
                <a:schemeClr val="tx1"/>
              </a:solidFill>
            </a:endParaRPr>
          </a:p>
        </p:txBody>
      </p:sp>
      <p:pic>
        <p:nvPicPr>
          <p:cNvPr id="19" name="Picture 18" descr="A blue and white logo&#10;&#10;Description automatically generated">
            <a:extLst>
              <a:ext uri="{FF2B5EF4-FFF2-40B4-BE49-F238E27FC236}">
                <a16:creationId xmlns:a16="http://schemas.microsoft.com/office/drawing/2014/main" id="{A12AF007-D991-AC42-9351-3ABF1F4E7D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83" y="0"/>
            <a:ext cx="3917329" cy="3907536"/>
          </a:xfrm>
          <a:prstGeom prst="rect">
            <a:avLst/>
          </a:prstGeom>
        </p:spPr>
      </p:pic>
      <p:pic>
        <p:nvPicPr>
          <p:cNvPr id="22" name="Picture 21" descr="A blue and black sign&#10;&#10;Description automatically generated">
            <a:extLst>
              <a:ext uri="{FF2B5EF4-FFF2-40B4-BE49-F238E27FC236}">
                <a16:creationId xmlns:a16="http://schemas.microsoft.com/office/drawing/2014/main" id="{883BBC3A-7A1E-1ED2-BF8D-7696CF7131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" y="4544665"/>
            <a:ext cx="3995928" cy="130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80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FE21981-771D-4A29-8D3A-D068BE54B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DA47D94-00DF-44DE-BBD3-83543DFB6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" y="2976229"/>
            <a:ext cx="6782393" cy="38150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28F489-83A6-4C9B-EC4F-7AC9C0785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5950" y="261938"/>
            <a:ext cx="5848349" cy="316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70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24364-CB1B-BADF-9D13-5779E5F2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40494"/>
            <a:ext cx="10515600" cy="1325563"/>
          </a:xfrm>
        </p:spPr>
        <p:txBody>
          <a:bodyPr>
            <a:normAutofit fontScale="90000"/>
          </a:bodyPr>
          <a:lstStyle/>
          <a:p>
            <a:pPr algn="just" rtl="0">
              <a:lnSpc>
                <a:spcPct val="100000"/>
              </a:lnSpc>
            </a:pPr>
            <a:r>
              <a:rPr lang="ro-RO" b="1" dirty="0">
                <a:effectLst/>
              </a:rPr>
              <a:t>Analiza sistemului de management al companiei</a:t>
            </a:r>
            <a:endParaRPr lang="en-US" dirty="0">
              <a:effectLst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5D8CF-4029-C7D2-A9F2-790BA3636E58}"/>
              </a:ext>
            </a:extLst>
          </p:cNvPr>
          <p:cNvSpPr txBox="1"/>
          <p:nvPr/>
        </p:nvSpPr>
        <p:spPr>
          <a:xfrm>
            <a:off x="673110" y="1257300"/>
            <a:ext cx="22891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Decizii</a:t>
            </a:r>
            <a:r>
              <a:rPr lang="en-GB" dirty="0"/>
              <a:t> </a:t>
            </a:r>
            <a:r>
              <a:rPr lang="en-GB" dirty="0" err="1"/>
              <a:t>strategice</a:t>
            </a:r>
            <a:r>
              <a:rPr lang="en-GB" dirty="0"/>
              <a:t> </a:t>
            </a:r>
            <a:r>
              <a:rPr lang="en-GB" dirty="0" err="1"/>
              <a:t>bazate</a:t>
            </a:r>
            <a:r>
              <a:rPr lang="en-GB" dirty="0"/>
              <a:t> pe date </a:t>
            </a:r>
            <a:r>
              <a:rPr lang="en-GB" dirty="0" err="1"/>
              <a:t>științifice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consens</a:t>
            </a:r>
            <a:r>
              <a:rPr lang="en-GB" dirty="0"/>
              <a:t> </a:t>
            </a:r>
            <a:r>
              <a:rPr lang="en-GB" dirty="0" err="1"/>
              <a:t>internațional</a:t>
            </a:r>
            <a:r>
              <a:rPr lang="en-GB" dirty="0"/>
              <a:t>, </a:t>
            </a:r>
            <a:r>
              <a:rPr lang="en-GB" dirty="0" err="1"/>
              <a:t>executate</a:t>
            </a:r>
            <a:r>
              <a:rPr lang="en-GB" dirty="0"/>
              <a:t> de </a:t>
            </a:r>
            <a:r>
              <a:rPr lang="en-GB" dirty="0" err="1"/>
              <a:t>echipele</a:t>
            </a:r>
            <a:r>
              <a:rPr lang="en-GB" dirty="0"/>
              <a:t> de </a:t>
            </a:r>
            <a:r>
              <a:rPr lang="en-GB" dirty="0" err="1"/>
              <a:t>conducere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3D98D1-8773-FC92-4688-C9189FEAACC2}"/>
              </a:ext>
            </a:extLst>
          </p:cNvPr>
          <p:cNvSpPr txBox="1"/>
          <p:nvPr/>
        </p:nvSpPr>
        <p:spPr>
          <a:xfrm>
            <a:off x="3905250" y="1185069"/>
            <a:ext cx="27241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Sisteme</a:t>
            </a:r>
            <a:r>
              <a:rPr lang="en-GB" dirty="0"/>
              <a:t> </a:t>
            </a:r>
            <a:r>
              <a:rPr lang="en-GB" dirty="0" err="1"/>
              <a:t>avansate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procesarea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analiza</a:t>
            </a:r>
            <a:r>
              <a:rPr lang="en-GB" dirty="0"/>
              <a:t> </a:t>
            </a:r>
            <a:r>
              <a:rPr lang="en-GB" dirty="0" err="1"/>
              <a:t>datelor</a:t>
            </a:r>
            <a:r>
              <a:rPr lang="en-GB" dirty="0"/>
              <a:t> </a:t>
            </a:r>
            <a:r>
              <a:rPr lang="en-GB" dirty="0" err="1"/>
              <a:t>științifice</a:t>
            </a:r>
            <a:r>
              <a:rPr lang="en-GB" dirty="0"/>
              <a:t>, </a:t>
            </a:r>
            <a:r>
              <a:rPr lang="en-GB" dirty="0" err="1"/>
              <a:t>fundamentale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colaborările</a:t>
            </a:r>
            <a:r>
              <a:rPr lang="en-GB" dirty="0"/>
              <a:t> </a:t>
            </a:r>
            <a:r>
              <a:rPr lang="en-GB" dirty="0" err="1"/>
              <a:t>globale</a:t>
            </a:r>
            <a:r>
              <a:rPr lang="en-GB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EF5209-E1FC-975D-A37F-A640833ACEF6}"/>
              </a:ext>
            </a:extLst>
          </p:cNvPr>
          <p:cNvSpPr txBox="1"/>
          <p:nvPr/>
        </p:nvSpPr>
        <p:spPr>
          <a:xfrm>
            <a:off x="7724775" y="1185069"/>
            <a:ext cx="272415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Adoptarea</a:t>
            </a:r>
            <a:r>
              <a:rPr lang="en-GB" dirty="0"/>
              <a:t> </a:t>
            </a:r>
            <a:r>
              <a:rPr lang="en-GB" dirty="0" err="1"/>
              <a:t>unor</a:t>
            </a:r>
            <a:r>
              <a:rPr lang="en-GB" dirty="0"/>
              <a:t> </a:t>
            </a:r>
            <a:r>
              <a:rPr lang="en-GB" dirty="0" err="1"/>
              <a:t>metode</a:t>
            </a:r>
            <a:r>
              <a:rPr lang="en-GB" dirty="0"/>
              <a:t> agile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tehnici</a:t>
            </a:r>
            <a:r>
              <a:rPr lang="en-GB" dirty="0"/>
              <a:t> </a:t>
            </a:r>
            <a:r>
              <a:rPr lang="en-GB" dirty="0" err="1"/>
              <a:t>avansate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a </a:t>
            </a:r>
            <a:r>
              <a:rPr lang="en-GB" dirty="0" err="1"/>
              <a:t>răspunde</a:t>
            </a:r>
            <a:r>
              <a:rPr lang="en-GB" dirty="0"/>
              <a:t> </a:t>
            </a:r>
            <a:r>
              <a:rPr lang="en-GB" dirty="0" err="1"/>
              <a:t>provocărilor</a:t>
            </a:r>
            <a:r>
              <a:rPr lang="en-GB" dirty="0"/>
              <a:t> </a:t>
            </a:r>
            <a:r>
              <a:rPr lang="en-GB" dirty="0" err="1"/>
              <a:t>științifice</a:t>
            </a:r>
            <a:r>
              <a:rPr lang="en-GB" dirty="0"/>
              <a:t> </a:t>
            </a:r>
            <a:r>
              <a:rPr lang="en-GB" dirty="0" err="1"/>
              <a:t>dinamic</a:t>
            </a:r>
            <a:r>
              <a:rPr lang="en-GB" dirty="0"/>
              <a:t>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8A2350-E5E8-6B22-D903-B581C0DF6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2447925"/>
            <a:ext cx="8288348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838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45682-8E9A-6B39-A35C-5F9611959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6550"/>
            <a:ext cx="10515600" cy="1325563"/>
          </a:xfrm>
        </p:spPr>
        <p:txBody>
          <a:bodyPr/>
          <a:lstStyle/>
          <a:p>
            <a:r>
              <a:rPr lang="en-US" dirty="0">
                <a:effectLst/>
              </a:rPr>
              <a:t> </a:t>
            </a:r>
            <a:r>
              <a:rPr lang="ro-RO" b="1" dirty="0">
                <a:effectLst/>
              </a:rPr>
              <a:t>Analiza mediului de afaceri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C25464-ABED-E7D6-707C-28851F453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err="1"/>
              <a:t>Ramură</a:t>
            </a:r>
            <a:r>
              <a:rPr lang="en-GB" b="1" dirty="0"/>
              <a:t> de </a:t>
            </a:r>
            <a:r>
              <a:rPr lang="en-GB" b="1" dirty="0" err="1"/>
              <a:t>Activitate</a:t>
            </a:r>
            <a:r>
              <a:rPr lang="en-GB" b="1" dirty="0"/>
              <a:t>: </a:t>
            </a:r>
            <a:r>
              <a:rPr lang="en-GB" dirty="0" err="1"/>
              <a:t>Fizica</a:t>
            </a:r>
            <a:r>
              <a:rPr lang="en-GB" dirty="0"/>
              <a:t> </a:t>
            </a:r>
            <a:r>
              <a:rPr lang="en-GB" dirty="0" err="1"/>
              <a:t>particulelor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cercetarea</a:t>
            </a:r>
            <a:r>
              <a:rPr lang="en-GB" dirty="0"/>
              <a:t> </a:t>
            </a:r>
            <a:r>
              <a:rPr lang="en-GB" dirty="0" err="1"/>
              <a:t>fundamentală</a:t>
            </a:r>
            <a:r>
              <a:rPr lang="en-GB" dirty="0"/>
              <a:t> ca </a:t>
            </a:r>
            <a:r>
              <a:rPr lang="en-GB" dirty="0" err="1"/>
              <a:t>domeniu</a:t>
            </a:r>
            <a:r>
              <a:rPr lang="en-GB" dirty="0"/>
              <a:t> de </a:t>
            </a:r>
            <a:r>
              <a:rPr lang="en-GB" dirty="0" err="1"/>
              <a:t>pionierat</a:t>
            </a:r>
            <a:r>
              <a:rPr lang="en-GB" dirty="0"/>
              <a:t> la CERN</a:t>
            </a:r>
          </a:p>
          <a:p>
            <a:r>
              <a:rPr lang="en-GB" b="1" dirty="0" err="1"/>
              <a:t>Competiție</a:t>
            </a:r>
            <a:r>
              <a:rPr lang="en-GB" b="1" dirty="0"/>
              <a:t>: </a:t>
            </a:r>
            <a:r>
              <a:rPr lang="en-GB" dirty="0"/>
              <a:t>Nu </a:t>
            </a:r>
            <a:r>
              <a:rPr lang="en-GB" dirty="0" err="1"/>
              <a:t>tocmai</a:t>
            </a:r>
            <a:r>
              <a:rPr lang="en-GB" dirty="0"/>
              <a:t>. </a:t>
            </a:r>
            <a:r>
              <a:rPr lang="en-GB" dirty="0" err="1"/>
              <a:t>Colaborări</a:t>
            </a:r>
            <a:r>
              <a:rPr lang="en-GB" dirty="0"/>
              <a:t> </a:t>
            </a:r>
            <a:r>
              <a:rPr lang="en-GB" dirty="0" err="1"/>
              <a:t>științifice</a:t>
            </a:r>
            <a:r>
              <a:rPr lang="en-GB" dirty="0"/>
              <a:t> </a:t>
            </a:r>
            <a:r>
              <a:rPr lang="en-GB" dirty="0" err="1"/>
              <a:t>internaționale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locul</a:t>
            </a:r>
            <a:r>
              <a:rPr lang="en-GB" dirty="0"/>
              <a:t> </a:t>
            </a:r>
            <a:r>
              <a:rPr lang="en-GB" dirty="0" err="1"/>
              <a:t>competiției</a:t>
            </a:r>
            <a:r>
              <a:rPr lang="en-GB" dirty="0"/>
              <a:t>, </a:t>
            </a:r>
            <a:r>
              <a:rPr lang="en-GB" dirty="0" err="1"/>
              <a:t>promovând</a:t>
            </a:r>
            <a:r>
              <a:rPr lang="en-GB" dirty="0"/>
              <a:t> </a:t>
            </a:r>
            <a:r>
              <a:rPr lang="en-GB" dirty="0" err="1"/>
              <a:t>progresul</a:t>
            </a:r>
            <a:r>
              <a:rPr lang="en-GB" dirty="0"/>
              <a:t> </a:t>
            </a:r>
            <a:r>
              <a:rPr lang="en-GB" dirty="0" err="1"/>
              <a:t>prin</a:t>
            </a:r>
            <a:r>
              <a:rPr lang="en-GB" dirty="0"/>
              <a:t> </a:t>
            </a:r>
            <a:r>
              <a:rPr lang="en-GB" dirty="0" err="1"/>
              <a:t>parteneriate</a:t>
            </a:r>
            <a:endParaRPr lang="en-GB" dirty="0"/>
          </a:p>
          <a:p>
            <a:r>
              <a:rPr lang="en-GB" b="1" dirty="0" err="1"/>
              <a:t>Mediu</a:t>
            </a:r>
            <a:r>
              <a:rPr lang="en-GB" b="1" dirty="0"/>
              <a:t> </a:t>
            </a:r>
            <a:r>
              <a:rPr lang="en-GB" b="1" dirty="0" err="1"/>
              <a:t>Legislativ</a:t>
            </a:r>
            <a:r>
              <a:rPr lang="en-GB" b="1" dirty="0"/>
              <a:t>: </a:t>
            </a:r>
            <a:r>
              <a:rPr lang="en-GB" dirty="0" err="1"/>
              <a:t>Conformitate</a:t>
            </a:r>
            <a:r>
              <a:rPr lang="en-GB" dirty="0"/>
              <a:t> cu </a:t>
            </a:r>
            <a:r>
              <a:rPr lang="en-GB" dirty="0" err="1"/>
              <a:t>reglementările</a:t>
            </a:r>
            <a:r>
              <a:rPr lang="en-GB" dirty="0"/>
              <a:t> </a:t>
            </a:r>
            <a:r>
              <a:rPr lang="en-GB" dirty="0" err="1"/>
              <a:t>internaționale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angajament</a:t>
            </a:r>
            <a:r>
              <a:rPr lang="en-GB" dirty="0"/>
              <a:t> </a:t>
            </a:r>
            <a:r>
              <a:rPr lang="en-GB" dirty="0" err="1"/>
              <a:t>pentru</a:t>
            </a:r>
            <a:r>
              <a:rPr lang="en-GB" dirty="0"/>
              <a:t> </a:t>
            </a:r>
            <a:r>
              <a:rPr lang="en-GB" dirty="0" err="1"/>
              <a:t>standarde</a:t>
            </a:r>
            <a:r>
              <a:rPr lang="en-GB" dirty="0"/>
              <a:t> </a:t>
            </a:r>
            <a:r>
              <a:rPr lang="en-GB" dirty="0" err="1"/>
              <a:t>etice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cercetare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6342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diagram of a swot analysis&#10;&#10;Description automatically generated">
            <a:extLst>
              <a:ext uri="{FF2B5EF4-FFF2-40B4-BE49-F238E27FC236}">
                <a16:creationId xmlns:a16="http://schemas.microsoft.com/office/drawing/2014/main" id="{E8EE20B1-ABE8-1F2D-9D78-46D522ADC7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4" y="0"/>
            <a:ext cx="12139536" cy="68877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16FFE4-E10B-2198-4D85-06E63BA7705B}"/>
              </a:ext>
            </a:extLst>
          </p:cNvPr>
          <p:cNvSpPr txBox="1"/>
          <p:nvPr/>
        </p:nvSpPr>
        <p:spPr>
          <a:xfrm>
            <a:off x="1362879" y="1559994"/>
            <a:ext cx="2686050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/>
              <a:t>Puncte</a:t>
            </a:r>
            <a:r>
              <a:rPr lang="en-GB" sz="2000" b="1" dirty="0"/>
              <a:t> Forte: </a:t>
            </a:r>
            <a:r>
              <a:rPr lang="en-GB" sz="2000" dirty="0" err="1"/>
              <a:t>Expertiză</a:t>
            </a:r>
            <a:r>
              <a:rPr lang="en-GB" sz="2000" dirty="0"/>
              <a:t> </a:t>
            </a:r>
            <a:r>
              <a:rPr lang="en-GB" sz="2000" dirty="0" err="1"/>
              <a:t>științifică</a:t>
            </a:r>
            <a:r>
              <a:rPr lang="en-GB" sz="2000" dirty="0"/>
              <a:t> de top </a:t>
            </a:r>
            <a:r>
              <a:rPr lang="en-GB" sz="2000" dirty="0" err="1"/>
              <a:t>și</a:t>
            </a:r>
            <a:r>
              <a:rPr lang="en-GB" sz="2000" dirty="0"/>
              <a:t> </a:t>
            </a:r>
            <a:r>
              <a:rPr lang="en-GB" sz="2000" dirty="0" err="1"/>
              <a:t>infrastructură</a:t>
            </a:r>
            <a:r>
              <a:rPr lang="en-GB" sz="2000" dirty="0"/>
              <a:t> </a:t>
            </a:r>
            <a:r>
              <a:rPr lang="en-GB" sz="2000" dirty="0" err="1"/>
              <a:t>avansată</a:t>
            </a:r>
            <a:endParaRPr lang="en-GB" sz="2000" dirty="0"/>
          </a:p>
          <a:p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7EE0E3-0074-3627-8E44-F78533C012C7}"/>
              </a:ext>
            </a:extLst>
          </p:cNvPr>
          <p:cNvSpPr txBox="1"/>
          <p:nvPr/>
        </p:nvSpPr>
        <p:spPr>
          <a:xfrm>
            <a:off x="8045393" y="1663869"/>
            <a:ext cx="35370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/>
              <a:t>Puncte</a:t>
            </a:r>
            <a:r>
              <a:rPr lang="en-GB" sz="2000" b="1" dirty="0"/>
              <a:t> </a:t>
            </a:r>
            <a:r>
              <a:rPr lang="en-GB" sz="2000" b="1" dirty="0" err="1"/>
              <a:t>Slabe</a:t>
            </a:r>
            <a:r>
              <a:rPr lang="en-GB" sz="2000" b="1" dirty="0"/>
              <a:t>: </a:t>
            </a:r>
            <a:r>
              <a:rPr lang="en-GB" sz="2000" dirty="0" err="1"/>
              <a:t>Dependență</a:t>
            </a:r>
            <a:r>
              <a:rPr lang="en-GB" sz="2000" dirty="0"/>
              <a:t> de </a:t>
            </a:r>
            <a:r>
              <a:rPr lang="en-GB" sz="2000" dirty="0" err="1"/>
              <a:t>finanțare</a:t>
            </a:r>
            <a:r>
              <a:rPr lang="en-GB" sz="2000" dirty="0"/>
              <a:t> </a:t>
            </a:r>
            <a:r>
              <a:rPr lang="en-GB" sz="2000" dirty="0" err="1"/>
              <a:t>și</a:t>
            </a:r>
            <a:r>
              <a:rPr lang="en-GB" sz="2000" dirty="0"/>
              <a:t> </a:t>
            </a:r>
            <a:r>
              <a:rPr lang="en-GB" sz="2000" dirty="0" err="1"/>
              <a:t>reglementări</a:t>
            </a:r>
            <a:r>
              <a:rPr lang="en-GB" sz="2000" dirty="0"/>
              <a:t> </a:t>
            </a:r>
            <a:r>
              <a:rPr lang="en-GB" sz="2000" dirty="0" err="1"/>
              <a:t>internaționale</a:t>
            </a:r>
            <a:r>
              <a:rPr lang="en-GB" sz="2000" dirty="0"/>
              <a:t> </a:t>
            </a:r>
            <a:r>
              <a:rPr lang="en-GB" sz="2000" dirty="0" err="1"/>
              <a:t>complexe</a:t>
            </a:r>
            <a:r>
              <a:rPr lang="en-GB" sz="2000" dirty="0"/>
              <a:t>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C32A8B-F326-CD73-A6CC-7357569EA6FD}"/>
              </a:ext>
            </a:extLst>
          </p:cNvPr>
          <p:cNvSpPr txBox="1"/>
          <p:nvPr/>
        </p:nvSpPr>
        <p:spPr>
          <a:xfrm>
            <a:off x="7848600" y="4885486"/>
            <a:ext cx="41263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/>
              <a:t>Oportunități</a:t>
            </a:r>
            <a:r>
              <a:rPr lang="en-GB" sz="2000" b="1" dirty="0"/>
              <a:t>: </a:t>
            </a:r>
            <a:r>
              <a:rPr lang="en-GB" sz="2000" dirty="0" err="1"/>
              <a:t>Extinderea</a:t>
            </a:r>
            <a:r>
              <a:rPr lang="en-GB" sz="2000" dirty="0"/>
              <a:t> </a:t>
            </a:r>
            <a:r>
              <a:rPr lang="en-GB" sz="2000" dirty="0" err="1"/>
              <a:t>colaborării</a:t>
            </a:r>
            <a:r>
              <a:rPr lang="en-GB" sz="2000" dirty="0"/>
              <a:t> </a:t>
            </a:r>
            <a:r>
              <a:rPr lang="en-GB" sz="2000" dirty="0" err="1"/>
              <a:t>industriale</a:t>
            </a:r>
            <a:r>
              <a:rPr lang="en-GB" sz="2000" dirty="0"/>
              <a:t> </a:t>
            </a:r>
            <a:r>
              <a:rPr lang="en-GB" sz="2000" dirty="0" err="1"/>
              <a:t>și</a:t>
            </a:r>
            <a:r>
              <a:rPr lang="en-GB" sz="2000" dirty="0"/>
              <a:t> </a:t>
            </a:r>
            <a:r>
              <a:rPr lang="en-GB" sz="2000" dirty="0" err="1"/>
              <a:t>potențialul</a:t>
            </a:r>
            <a:r>
              <a:rPr lang="en-GB" sz="2000" dirty="0"/>
              <a:t> de </a:t>
            </a:r>
            <a:r>
              <a:rPr lang="en-GB" sz="2000" dirty="0" err="1"/>
              <a:t>inovare</a:t>
            </a:r>
            <a:r>
              <a:rPr lang="en-GB" sz="2000" dirty="0"/>
              <a:t> trans-sectorial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944EB0-5EEA-812F-F720-0FCC5414F909}"/>
              </a:ext>
            </a:extLst>
          </p:cNvPr>
          <p:cNvSpPr txBox="1"/>
          <p:nvPr/>
        </p:nvSpPr>
        <p:spPr>
          <a:xfrm>
            <a:off x="729466" y="5126587"/>
            <a:ext cx="3952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/>
              <a:t>Amenințări</a:t>
            </a:r>
            <a:r>
              <a:rPr lang="en-GB" sz="2000" b="1" dirty="0"/>
              <a:t>: </a:t>
            </a:r>
            <a:r>
              <a:rPr lang="en-GB" sz="2000" dirty="0" err="1"/>
              <a:t>Riscuri</a:t>
            </a:r>
            <a:r>
              <a:rPr lang="en-GB" sz="2000" dirty="0"/>
              <a:t> </a:t>
            </a:r>
            <a:r>
              <a:rPr lang="en-GB" sz="2000" dirty="0" err="1"/>
              <a:t>financiare</a:t>
            </a:r>
            <a:r>
              <a:rPr lang="en-GB" sz="2000" dirty="0"/>
              <a:t> </a:t>
            </a:r>
            <a:r>
              <a:rPr lang="en-GB" sz="2000" dirty="0" err="1"/>
              <a:t>datorate</a:t>
            </a:r>
            <a:r>
              <a:rPr lang="en-GB" sz="2000" dirty="0"/>
              <a:t> </a:t>
            </a:r>
            <a:r>
              <a:rPr lang="en-GB" sz="2000" dirty="0" err="1"/>
              <a:t>volatilității</a:t>
            </a:r>
            <a:r>
              <a:rPr lang="en-GB" sz="2000" dirty="0"/>
              <a:t> </a:t>
            </a:r>
            <a:r>
              <a:rPr lang="en-GB" sz="2000" dirty="0" err="1"/>
              <a:t>bugetare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13782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flags on poles&#10;&#10;Description automatically generated">
            <a:extLst>
              <a:ext uri="{FF2B5EF4-FFF2-40B4-BE49-F238E27FC236}">
                <a16:creationId xmlns:a16="http://schemas.microsoft.com/office/drawing/2014/main" id="{B85B2423-6818-D055-CA21-51BBE50201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88" r="4977" b="1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DD38DB2-14DA-92C6-6D65-A0E89A2985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01" b="7023"/>
          <a:stretch/>
        </p:blipFill>
        <p:spPr bwMode="auto"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group of flags on poles&#10;&#10;Description automatically generated">
            <a:extLst>
              <a:ext uri="{FF2B5EF4-FFF2-40B4-BE49-F238E27FC236}">
                <a16:creationId xmlns:a16="http://schemas.microsoft.com/office/drawing/2014/main" id="{ECF4C4CE-6D0B-F663-0C76-7ECB58C3E0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7" r="43109" b="-1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17436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D52A4-7A18-7345-8090-8C3DA3236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endParaRPr lang="en-GB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C2BC2-094D-127F-5B41-CFAD6FEC8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700" b="1" dirty="0" err="1"/>
              <a:t>Denumire</a:t>
            </a:r>
            <a:r>
              <a:rPr lang="en-GB" sz="1700" b="1" dirty="0"/>
              <a:t>:</a:t>
            </a:r>
            <a:r>
              <a:rPr lang="en-GB" sz="1700" dirty="0"/>
              <a:t> </a:t>
            </a:r>
            <a:r>
              <a:rPr lang="en-GB" sz="1700" dirty="0" err="1"/>
              <a:t>Organizația</a:t>
            </a:r>
            <a:r>
              <a:rPr lang="en-GB" sz="1700" dirty="0"/>
              <a:t> </a:t>
            </a:r>
            <a:r>
              <a:rPr lang="en-GB" sz="1700" dirty="0" err="1"/>
              <a:t>Europeană</a:t>
            </a:r>
            <a:r>
              <a:rPr lang="en-GB" sz="1700" dirty="0"/>
              <a:t> </a:t>
            </a:r>
            <a:r>
              <a:rPr lang="en-GB" sz="1700" dirty="0" err="1"/>
              <a:t>pentru</a:t>
            </a:r>
            <a:r>
              <a:rPr lang="en-GB" sz="1700" dirty="0"/>
              <a:t> </a:t>
            </a:r>
            <a:r>
              <a:rPr lang="en-GB" sz="1700" dirty="0" err="1"/>
              <a:t>Cercetare</a:t>
            </a:r>
            <a:r>
              <a:rPr lang="en-GB" sz="1700" dirty="0"/>
              <a:t> </a:t>
            </a:r>
            <a:r>
              <a:rPr lang="en-GB" sz="1700" dirty="0" err="1"/>
              <a:t>Nucleară</a:t>
            </a:r>
            <a:r>
              <a:rPr lang="en-GB" sz="1700" dirty="0"/>
              <a:t> (CERN).</a:t>
            </a:r>
          </a:p>
          <a:p>
            <a:pPr marL="0" indent="0">
              <a:buNone/>
            </a:pPr>
            <a:r>
              <a:rPr lang="en-GB" sz="1700" b="1" dirty="0" err="1"/>
              <a:t>Sediu</a:t>
            </a:r>
            <a:r>
              <a:rPr lang="en-GB" sz="1700" b="1" dirty="0"/>
              <a:t>:</a:t>
            </a:r>
            <a:r>
              <a:rPr lang="en-GB" sz="1700" dirty="0"/>
              <a:t> Geneva, </a:t>
            </a:r>
            <a:r>
              <a:rPr lang="en-GB" sz="1700" dirty="0" err="1"/>
              <a:t>Elveția</a:t>
            </a:r>
            <a:r>
              <a:rPr lang="en-GB" sz="1700" dirty="0"/>
              <a:t>.</a:t>
            </a:r>
          </a:p>
          <a:p>
            <a:pPr marL="0" indent="0">
              <a:buNone/>
            </a:pPr>
            <a:r>
              <a:rPr lang="en-GB" sz="1700" b="1" dirty="0" err="1"/>
              <a:t>Profil</a:t>
            </a:r>
            <a:r>
              <a:rPr lang="en-GB" sz="1700" b="1" dirty="0"/>
              <a:t> de </a:t>
            </a:r>
            <a:r>
              <a:rPr lang="en-GB" sz="1700" b="1" dirty="0" err="1"/>
              <a:t>Activitate</a:t>
            </a:r>
            <a:r>
              <a:rPr lang="en-GB" sz="1700" b="1" dirty="0"/>
              <a:t>:</a:t>
            </a:r>
            <a:r>
              <a:rPr lang="en-GB" sz="1700" dirty="0"/>
              <a:t> </a:t>
            </a:r>
            <a:r>
              <a:rPr lang="en-GB" sz="1700" dirty="0" err="1"/>
              <a:t>Cercetare</a:t>
            </a:r>
            <a:r>
              <a:rPr lang="en-GB" sz="1700" dirty="0"/>
              <a:t> in </a:t>
            </a:r>
            <a:r>
              <a:rPr lang="en-GB" sz="1700" dirty="0" err="1"/>
              <a:t>domeniul</a:t>
            </a:r>
            <a:r>
              <a:rPr lang="en-GB" sz="1700" dirty="0"/>
              <a:t> </a:t>
            </a:r>
            <a:r>
              <a:rPr lang="en-GB" sz="1700" dirty="0" err="1"/>
              <a:t>fizicii</a:t>
            </a:r>
            <a:r>
              <a:rPr lang="en-GB" sz="1700" dirty="0"/>
              <a:t> </a:t>
            </a:r>
            <a:r>
              <a:rPr lang="en-GB" sz="1700" dirty="0" err="1"/>
              <a:t>particulelor</a:t>
            </a:r>
            <a:r>
              <a:rPr lang="en-GB" sz="1700" dirty="0"/>
              <a:t>.</a:t>
            </a:r>
          </a:p>
          <a:p>
            <a:pPr marL="0" indent="0">
              <a:buNone/>
            </a:pPr>
            <a:r>
              <a:rPr lang="en-GB" sz="1700" b="1" dirty="0" err="1"/>
              <a:t>Obiect</a:t>
            </a:r>
            <a:r>
              <a:rPr lang="en-GB" sz="1700" b="1" dirty="0"/>
              <a:t> de </a:t>
            </a:r>
            <a:r>
              <a:rPr lang="en-GB" sz="1700" b="1" dirty="0" err="1"/>
              <a:t>Activitate</a:t>
            </a:r>
            <a:r>
              <a:rPr lang="en-GB" sz="1700" b="1" dirty="0"/>
              <a:t>:</a:t>
            </a:r>
            <a:r>
              <a:rPr lang="en-GB" sz="1700" dirty="0"/>
              <a:t> </a:t>
            </a:r>
            <a:r>
              <a:rPr lang="en-GB" sz="1700" dirty="0" err="1"/>
              <a:t>Operarea</a:t>
            </a:r>
            <a:r>
              <a:rPr lang="en-GB" sz="1700" dirty="0"/>
              <a:t> </a:t>
            </a:r>
            <a:r>
              <a:rPr lang="en-GB" sz="1700" dirty="0" err="1"/>
              <a:t>celor</a:t>
            </a:r>
            <a:r>
              <a:rPr lang="en-GB" sz="1700" dirty="0"/>
              <a:t> </a:t>
            </a:r>
            <a:r>
              <a:rPr lang="en-GB" sz="1700" dirty="0" err="1"/>
              <a:t>mai</a:t>
            </a:r>
            <a:r>
              <a:rPr lang="en-GB" sz="1700" dirty="0"/>
              <a:t> </a:t>
            </a:r>
            <a:r>
              <a:rPr lang="en-GB" sz="1700" dirty="0" err="1"/>
              <a:t>mari</a:t>
            </a:r>
            <a:r>
              <a:rPr lang="en-GB" sz="1700" dirty="0"/>
              <a:t> </a:t>
            </a:r>
            <a:r>
              <a:rPr lang="en-GB" sz="1700" dirty="0" err="1"/>
              <a:t>și</a:t>
            </a:r>
            <a:r>
              <a:rPr lang="en-GB" sz="1700" dirty="0"/>
              <a:t> </a:t>
            </a:r>
            <a:r>
              <a:rPr lang="en-GB" sz="1700" dirty="0" err="1"/>
              <a:t>mai</a:t>
            </a:r>
            <a:r>
              <a:rPr lang="en-GB" sz="1700" dirty="0"/>
              <a:t> </a:t>
            </a:r>
            <a:r>
              <a:rPr lang="en-GB" sz="1700" dirty="0" err="1"/>
              <a:t>complexe</a:t>
            </a:r>
            <a:r>
              <a:rPr lang="en-GB" sz="1700" dirty="0"/>
              <a:t> </a:t>
            </a:r>
            <a:r>
              <a:rPr lang="en-GB" sz="1700" dirty="0" err="1"/>
              <a:t>instrumente</a:t>
            </a:r>
            <a:r>
              <a:rPr lang="en-GB" sz="1700" dirty="0"/>
              <a:t> </a:t>
            </a:r>
            <a:r>
              <a:rPr lang="en-GB" sz="1700" dirty="0" err="1"/>
              <a:t>științifice</a:t>
            </a:r>
            <a:r>
              <a:rPr lang="en-GB" sz="1700" dirty="0"/>
              <a:t> din </a:t>
            </a:r>
            <a:r>
              <a:rPr lang="en-GB" sz="1700" dirty="0" err="1"/>
              <a:t>lume</a:t>
            </a:r>
            <a:r>
              <a:rPr lang="en-GB" sz="1700" dirty="0"/>
              <a:t> </a:t>
            </a:r>
            <a:r>
              <a:rPr lang="en-GB" sz="1700" dirty="0" err="1"/>
              <a:t>pentru</a:t>
            </a:r>
            <a:r>
              <a:rPr lang="en-GB" sz="1700" dirty="0"/>
              <a:t> a </a:t>
            </a:r>
            <a:r>
              <a:rPr lang="en-GB" sz="1700" dirty="0" err="1"/>
              <a:t>studia</a:t>
            </a:r>
            <a:r>
              <a:rPr lang="en-GB" sz="1700" dirty="0"/>
              <a:t> </a:t>
            </a:r>
            <a:r>
              <a:rPr lang="en-GB" sz="1700" dirty="0" err="1"/>
              <a:t>componentele</a:t>
            </a:r>
            <a:r>
              <a:rPr lang="en-GB" sz="1700" dirty="0"/>
              <a:t> </a:t>
            </a:r>
            <a:r>
              <a:rPr lang="en-GB" sz="1700" dirty="0" err="1"/>
              <a:t>fundamentale</a:t>
            </a:r>
            <a:r>
              <a:rPr lang="en-GB" sz="1700" dirty="0"/>
              <a:t> ale </a:t>
            </a:r>
            <a:r>
              <a:rPr lang="en-GB" sz="1700" dirty="0" err="1"/>
              <a:t>materiei</a:t>
            </a:r>
            <a:r>
              <a:rPr lang="en-GB" sz="1700" dirty="0"/>
              <a:t>.</a:t>
            </a:r>
          </a:p>
          <a:p>
            <a:pPr marL="0" indent="0">
              <a:buNone/>
            </a:pPr>
            <a:r>
              <a:rPr lang="en-GB" sz="1700" b="1" dirty="0"/>
              <a:t>Site Web:</a:t>
            </a:r>
            <a:r>
              <a:rPr lang="en-GB" sz="1700" dirty="0"/>
              <a:t> </a:t>
            </a:r>
            <a:r>
              <a:rPr lang="en-GB" sz="1700" dirty="0">
                <a:hlinkClick r:id="rId2"/>
              </a:rPr>
              <a:t>cern.ch</a:t>
            </a:r>
            <a:endParaRPr lang="en-GB" sz="1700" dirty="0"/>
          </a:p>
        </p:txBody>
      </p:sp>
      <p:pic>
        <p:nvPicPr>
          <p:cNvPr id="7" name="Picture 6" descr="A map of a flight route&#10;&#10;Description automatically generated">
            <a:extLst>
              <a:ext uri="{FF2B5EF4-FFF2-40B4-BE49-F238E27FC236}">
                <a16:creationId xmlns:a16="http://schemas.microsoft.com/office/drawing/2014/main" id="{971224DA-E8DB-8E61-B214-3DEE55032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73415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2DFDA-FA07-565B-D9CF-396C54217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4777739"/>
            <a:ext cx="3418990" cy="14121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b="1"/>
              <a:t>De ce CERN? Importanța Cercetării Nucleare pentru Viitor</a:t>
            </a:r>
            <a:endParaRPr lang="en-US" sz="26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F597F48-12E4-9C03-9A77-4ADF4D6CDC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89" b="10198"/>
          <a:stretch/>
        </p:blipFill>
        <p:spPr>
          <a:xfrm>
            <a:off x="20" y="10"/>
            <a:ext cx="12191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E6156-F714-6889-7E6A-140CF87F42F3}"/>
              </a:ext>
            </a:extLst>
          </p:cNvPr>
          <p:cNvSpPr>
            <a:spLocks/>
          </p:cNvSpPr>
          <p:nvPr/>
        </p:nvSpPr>
        <p:spPr>
          <a:xfrm>
            <a:off x="4654294" y="4777739"/>
            <a:ext cx="6897626" cy="1906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Misiunea</a:t>
            </a:r>
            <a:r>
              <a:rPr lang="en-US" sz="2200" dirty="0"/>
              <a:t> CERN: </a:t>
            </a:r>
            <a:r>
              <a:rPr lang="en-US" sz="2200" dirty="0" err="1"/>
              <a:t>ofera</a:t>
            </a:r>
            <a:r>
              <a:rPr lang="en-US" sz="2200" dirty="0"/>
              <a:t> un </a:t>
            </a:r>
            <a:r>
              <a:rPr lang="en-US" sz="2200" dirty="0" err="1"/>
              <a:t>mediu</a:t>
            </a:r>
            <a:r>
              <a:rPr lang="en-US" sz="2200" dirty="0"/>
              <a:t> </a:t>
            </a:r>
            <a:r>
              <a:rPr lang="en-US" sz="2200" dirty="0" err="1"/>
              <a:t>unic</a:t>
            </a:r>
            <a:r>
              <a:rPr lang="en-US" sz="2200" dirty="0"/>
              <a:t> </a:t>
            </a:r>
            <a:r>
              <a:rPr lang="en-US" sz="2200" dirty="0" err="1"/>
              <a:t>pentru</a:t>
            </a:r>
            <a:r>
              <a:rPr lang="en-US" sz="2200" dirty="0"/>
              <a:t> </a:t>
            </a:r>
            <a:r>
              <a:rPr lang="en-US" sz="2200" dirty="0" err="1"/>
              <a:t>cercetarea</a:t>
            </a:r>
            <a:r>
              <a:rPr lang="en-US" sz="2200" dirty="0"/>
              <a:t> de </a:t>
            </a:r>
            <a:r>
              <a:rPr lang="en-US" sz="2200" dirty="0" err="1"/>
              <a:t>frontiera</a:t>
            </a:r>
            <a:r>
              <a:rPr lang="en-US" sz="2200" dirty="0"/>
              <a:t> in </a:t>
            </a:r>
            <a:r>
              <a:rPr lang="en-US" sz="2200" dirty="0" err="1"/>
              <a:t>fizica</a:t>
            </a:r>
            <a:r>
              <a:rPr lang="en-US" sz="2200" dirty="0"/>
              <a:t> </a:t>
            </a:r>
            <a:r>
              <a:rPr lang="en-US" sz="2200" dirty="0" err="1"/>
              <a:t>particulelor</a:t>
            </a:r>
            <a:endParaRPr lang="en-US" sz="22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https://home.cern/about/who-we-are/our-mission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Intern in </a:t>
            </a:r>
            <a:r>
              <a:rPr lang="en-US" sz="2200" dirty="0" err="1"/>
              <a:t>departamentul</a:t>
            </a:r>
            <a:r>
              <a:rPr lang="en-US" sz="2200" dirty="0"/>
              <a:t> IT in </a:t>
            </a:r>
            <a:r>
              <a:rPr lang="en-US" sz="2200" dirty="0" err="1"/>
              <a:t>cadrul</a:t>
            </a:r>
            <a:r>
              <a:rPr lang="en-US" sz="2200" dirty="0"/>
              <a:t> </a:t>
            </a:r>
            <a:r>
              <a:rPr lang="en-US" sz="2200" dirty="0" err="1"/>
              <a:t>programului</a:t>
            </a:r>
            <a:r>
              <a:rPr lang="en-US" sz="2200" dirty="0"/>
              <a:t> CERN </a:t>
            </a:r>
            <a:r>
              <a:rPr lang="en-US" sz="2200" dirty="0" err="1"/>
              <a:t>Openlab</a:t>
            </a:r>
            <a:endParaRPr lang="en-US" sz="22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565470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E2979D-64C4-0678-8992-00BD8D151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4257"/>
          <a:stretch/>
        </p:blipFill>
        <p:spPr>
          <a:xfrm>
            <a:off x="5186554" y="163646"/>
            <a:ext cx="6806703" cy="26230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E38368-8B4A-016D-FE96-BB9B73A6FB58}"/>
              </a:ext>
            </a:extLst>
          </p:cNvPr>
          <p:cNvSpPr txBox="1"/>
          <p:nvPr/>
        </p:nvSpPr>
        <p:spPr>
          <a:xfrm>
            <a:off x="461913" y="848412"/>
            <a:ext cx="4359397" cy="52663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Cercetarile</a:t>
            </a:r>
            <a:r>
              <a:rPr lang="en-US" sz="2000" dirty="0"/>
              <a:t> de la CERN </a:t>
            </a:r>
            <a:r>
              <a:rPr lang="en-US" sz="2000" dirty="0" err="1"/>
              <a:t>contribuie</a:t>
            </a:r>
            <a:r>
              <a:rPr lang="en-US" sz="2000" dirty="0"/>
              <a:t> la </a:t>
            </a:r>
            <a:r>
              <a:rPr lang="en-US" sz="2000" dirty="0" err="1"/>
              <a:t>progresul</a:t>
            </a:r>
            <a:r>
              <a:rPr lang="en-US" sz="2000" dirty="0"/>
              <a:t> </a:t>
            </a:r>
            <a:r>
              <a:rPr lang="en-US" sz="2000" dirty="0" err="1"/>
              <a:t>stiintific</a:t>
            </a:r>
            <a:r>
              <a:rPr lang="en-US" sz="2000" dirty="0"/>
              <a:t> </a:t>
            </a:r>
            <a:r>
              <a:rPr lang="en-US" sz="2000" dirty="0" err="1"/>
              <a:t>si</a:t>
            </a:r>
            <a:r>
              <a:rPr lang="en-US" sz="2000" dirty="0"/>
              <a:t> </a:t>
            </a:r>
            <a:r>
              <a:rPr lang="en-US" sz="2000" dirty="0" err="1"/>
              <a:t>tehnologic</a:t>
            </a:r>
            <a:r>
              <a:rPr lang="en-US" sz="2000" dirty="0"/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Dezvoltarea</a:t>
            </a:r>
            <a:r>
              <a:rPr lang="en-US" sz="2000" dirty="0"/>
              <a:t> World Wide Web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Exlorarea</a:t>
            </a:r>
            <a:r>
              <a:rPr lang="en-US" sz="2000" dirty="0"/>
              <a:t> </a:t>
            </a:r>
            <a:r>
              <a:rPr lang="en-US" sz="2000" dirty="0" err="1"/>
              <a:t>structurii</a:t>
            </a:r>
            <a:r>
              <a:rPr lang="en-US" sz="2000" dirty="0"/>
              <a:t> </a:t>
            </a:r>
            <a:r>
              <a:rPr lang="en-US" sz="2000" dirty="0" err="1"/>
              <a:t>fundamentale</a:t>
            </a:r>
            <a:r>
              <a:rPr lang="en-US" sz="2000" dirty="0"/>
              <a:t> a </a:t>
            </a:r>
            <a:r>
              <a:rPr lang="en-US" sz="2000" dirty="0" err="1"/>
              <a:t>materiei</a:t>
            </a: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Descoperirea</a:t>
            </a:r>
            <a:r>
              <a:rPr lang="en-US" sz="2000" dirty="0"/>
              <a:t> </a:t>
            </a:r>
            <a:r>
              <a:rPr lang="en-US" sz="2000" dirty="0" err="1"/>
              <a:t>bosonului</a:t>
            </a:r>
            <a:r>
              <a:rPr lang="en-US" sz="2000" dirty="0"/>
              <a:t> Higgs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</p:txBody>
      </p:sp>
      <p:pic>
        <p:nvPicPr>
          <p:cNvPr id="5" name="Picture 4" descr="A long shot of a hallway&#10;&#10;Description automatically generated">
            <a:extLst>
              <a:ext uri="{FF2B5EF4-FFF2-40B4-BE49-F238E27FC236}">
                <a16:creationId xmlns:a16="http://schemas.microsoft.com/office/drawing/2014/main" id="{B0D5006A-1439-5F07-3855-C0B5F154BF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8" r="1" b="19540"/>
          <a:stretch/>
        </p:blipFill>
        <p:spPr>
          <a:xfrm>
            <a:off x="5186554" y="2956875"/>
            <a:ext cx="6806703" cy="335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98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59F220A-3611-7C58-8BCD-E8B2B87B0D2A}"/>
              </a:ext>
            </a:extLst>
          </p:cNvPr>
          <p:cNvSpPr txBox="1"/>
          <p:nvPr/>
        </p:nvSpPr>
        <p:spPr>
          <a:xfrm>
            <a:off x="630936" y="2807208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Colaborari internationale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Promovarea schimbului de cunostiinta si cooperare globala</a:t>
            </a:r>
          </a:p>
          <a:p>
            <a:pPr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Participa la “open science”</a:t>
            </a:r>
          </a:p>
        </p:txBody>
      </p:sp>
      <p:pic>
        <p:nvPicPr>
          <p:cNvPr id="25" name="Content Placeholder 24" descr="A map of the world with a yellow sign&#10;&#10;Description automatically generated">
            <a:extLst>
              <a:ext uri="{FF2B5EF4-FFF2-40B4-BE49-F238E27FC236}">
                <a16:creationId xmlns:a16="http://schemas.microsoft.com/office/drawing/2014/main" id="{6EB908B5-B117-CFF5-B98B-0AB2D6EBA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865" y="640080"/>
            <a:ext cx="662058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216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company&#10;&#10;Description automatically generated">
            <a:extLst>
              <a:ext uri="{FF2B5EF4-FFF2-40B4-BE49-F238E27FC236}">
                <a16:creationId xmlns:a16="http://schemas.microsoft.com/office/drawing/2014/main" id="{71DF4E0E-E55D-C58F-7F44-7B899D88D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3" y="1383176"/>
            <a:ext cx="6768605" cy="5194905"/>
          </a:xfrm>
          <a:prstGeom prst="rect">
            <a:avLst/>
          </a:prstGeom>
        </p:spPr>
      </p:pic>
      <p:pic>
        <p:nvPicPr>
          <p:cNvPr id="5" name="Picture 4" descr="A diagram of a company&#10;&#10;Description automatically generated">
            <a:extLst>
              <a:ext uri="{FF2B5EF4-FFF2-40B4-BE49-F238E27FC236}">
                <a16:creationId xmlns:a16="http://schemas.microsoft.com/office/drawing/2014/main" id="{19F2899F-6607-D802-6ECC-81FACB62F3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41549"/>
            <a:ext cx="5471160" cy="172341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FFD7A-AD63-1BE8-BE72-6CFF9A10D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9987" y="2108718"/>
            <a:ext cx="5034017" cy="4054339"/>
          </a:xfrm>
        </p:spPr>
        <p:txBody>
          <a:bodyPr anchor="ctr">
            <a:normAutofit/>
          </a:bodyPr>
          <a:lstStyle/>
          <a:p>
            <a:r>
              <a:rPr lang="en-GB" sz="1500" b="1" dirty="0" err="1"/>
              <a:t>Managementul</a:t>
            </a:r>
            <a:r>
              <a:rPr lang="en-GB" sz="1500" b="1" dirty="0"/>
              <a:t> superior </a:t>
            </a:r>
            <a:r>
              <a:rPr lang="en-GB" sz="1500" dirty="0"/>
              <a:t>include un director general </a:t>
            </a:r>
            <a:r>
              <a:rPr lang="en-GB" sz="1500" dirty="0" err="1"/>
              <a:t>și</a:t>
            </a:r>
            <a:r>
              <a:rPr lang="en-GB" sz="1500" dirty="0"/>
              <a:t> </a:t>
            </a:r>
            <a:r>
              <a:rPr lang="en-GB" sz="1500" dirty="0" err="1"/>
              <a:t>mai</a:t>
            </a:r>
            <a:r>
              <a:rPr lang="en-GB" sz="1500" dirty="0"/>
              <a:t> </a:t>
            </a:r>
            <a:r>
              <a:rPr lang="en-GB" sz="1500" dirty="0" err="1"/>
              <a:t>mulți</a:t>
            </a:r>
            <a:r>
              <a:rPr lang="en-GB" sz="1500" dirty="0"/>
              <a:t> </a:t>
            </a:r>
            <a:r>
              <a:rPr lang="en-GB" sz="1500" dirty="0" err="1"/>
              <a:t>directori</a:t>
            </a:r>
            <a:r>
              <a:rPr lang="en-GB" sz="1500" dirty="0"/>
              <a:t> ai </a:t>
            </a:r>
            <a:r>
              <a:rPr lang="en-GB" sz="1500" dirty="0" err="1"/>
              <a:t>departamentelor</a:t>
            </a:r>
            <a:r>
              <a:rPr lang="en-GB" sz="1500" dirty="0"/>
              <a:t> </a:t>
            </a:r>
            <a:r>
              <a:rPr lang="en-GB" sz="1500" dirty="0" err="1"/>
              <a:t>cheie</a:t>
            </a:r>
            <a:r>
              <a:rPr lang="en-GB" sz="1500" dirty="0"/>
              <a:t>, </a:t>
            </a:r>
            <a:r>
              <a:rPr lang="en-GB" sz="1500" dirty="0" err="1"/>
              <a:t>fiecare</a:t>
            </a:r>
            <a:r>
              <a:rPr lang="en-GB" sz="1500" dirty="0"/>
              <a:t> </a:t>
            </a:r>
            <a:r>
              <a:rPr lang="en-GB" sz="1500" dirty="0" err="1"/>
              <a:t>având</a:t>
            </a:r>
            <a:r>
              <a:rPr lang="en-GB" sz="1500" dirty="0"/>
              <a:t> </a:t>
            </a:r>
            <a:r>
              <a:rPr lang="en-GB" sz="1500" dirty="0" err="1"/>
              <a:t>responsabilități</a:t>
            </a:r>
            <a:r>
              <a:rPr lang="en-GB" sz="1500" dirty="0"/>
              <a:t> </a:t>
            </a:r>
            <a:r>
              <a:rPr lang="en-GB" sz="1500" dirty="0" err="1"/>
              <a:t>specifice</a:t>
            </a:r>
            <a:r>
              <a:rPr lang="en-GB" sz="1500" dirty="0"/>
              <a:t> </a:t>
            </a:r>
            <a:r>
              <a:rPr lang="en-GB" sz="1500" dirty="0" err="1"/>
              <a:t>în</a:t>
            </a:r>
            <a:r>
              <a:rPr lang="en-GB" sz="1500" dirty="0"/>
              <a:t> </a:t>
            </a:r>
            <a:r>
              <a:rPr lang="en-GB" sz="1500" dirty="0" err="1"/>
              <a:t>gestionarea</a:t>
            </a:r>
            <a:r>
              <a:rPr lang="en-GB" sz="1500" dirty="0"/>
              <a:t> </a:t>
            </a:r>
            <a:r>
              <a:rPr lang="en-GB" sz="1500" dirty="0" err="1"/>
              <a:t>cercetărilor</a:t>
            </a:r>
            <a:r>
              <a:rPr lang="en-GB" sz="1500" dirty="0"/>
              <a:t> </a:t>
            </a:r>
            <a:r>
              <a:rPr lang="en-GB" sz="1500" dirty="0" err="1"/>
              <a:t>și</a:t>
            </a:r>
            <a:r>
              <a:rPr lang="en-GB" sz="1500" dirty="0"/>
              <a:t> </a:t>
            </a:r>
            <a:r>
              <a:rPr lang="en-GB" sz="1500" dirty="0" err="1"/>
              <a:t>operațiunilor</a:t>
            </a:r>
            <a:r>
              <a:rPr lang="en-GB" sz="1500" dirty="0"/>
              <a:t> la CERN.</a:t>
            </a:r>
          </a:p>
          <a:p>
            <a:r>
              <a:rPr lang="en-GB" sz="1500" b="1" dirty="0" err="1"/>
              <a:t>Fiecare</a:t>
            </a:r>
            <a:r>
              <a:rPr lang="en-GB" sz="1500" b="1" dirty="0"/>
              <a:t> </a:t>
            </a:r>
            <a:r>
              <a:rPr lang="en-GB" sz="1500" b="1" dirty="0" err="1"/>
              <a:t>departament</a:t>
            </a:r>
            <a:r>
              <a:rPr lang="en-GB" sz="1500" b="1" dirty="0"/>
              <a:t> </a:t>
            </a:r>
            <a:r>
              <a:rPr lang="en-GB" sz="1500" dirty="0"/>
              <a:t>din </a:t>
            </a:r>
            <a:r>
              <a:rPr lang="en-GB" sz="1500" dirty="0" err="1"/>
              <a:t>cadrul</a:t>
            </a:r>
            <a:r>
              <a:rPr lang="en-GB" sz="1500" dirty="0"/>
              <a:t> </a:t>
            </a:r>
            <a:r>
              <a:rPr lang="en-GB" sz="1500" dirty="0" err="1"/>
              <a:t>managementului</a:t>
            </a:r>
            <a:r>
              <a:rPr lang="en-GB" sz="1500" dirty="0"/>
              <a:t> superior al CERN </a:t>
            </a:r>
            <a:r>
              <a:rPr lang="en-GB" sz="1500" dirty="0" err="1"/>
              <a:t>este</a:t>
            </a:r>
            <a:r>
              <a:rPr lang="en-GB" sz="1500" dirty="0"/>
              <a:t> </a:t>
            </a:r>
            <a:r>
              <a:rPr lang="en-GB" sz="1500" dirty="0" err="1"/>
              <a:t>structurat</a:t>
            </a:r>
            <a:r>
              <a:rPr lang="en-GB" sz="1500" dirty="0"/>
              <a:t> </a:t>
            </a:r>
            <a:r>
              <a:rPr lang="en-GB" sz="1500" dirty="0" err="1"/>
              <a:t>în</a:t>
            </a:r>
            <a:r>
              <a:rPr lang="en-GB" sz="1500" dirty="0"/>
              <a:t> </a:t>
            </a:r>
            <a:r>
              <a:rPr lang="en-GB" sz="1500" dirty="0" err="1"/>
              <a:t>subdepartamente</a:t>
            </a:r>
            <a:r>
              <a:rPr lang="en-GB" sz="1500" dirty="0"/>
              <a:t>, care la </a:t>
            </a:r>
            <a:r>
              <a:rPr lang="en-GB" sz="1500" dirty="0" err="1"/>
              <a:t>rândul</a:t>
            </a:r>
            <a:r>
              <a:rPr lang="en-GB" sz="1500" dirty="0"/>
              <a:t> lor sunt </a:t>
            </a:r>
            <a:r>
              <a:rPr lang="en-GB" sz="1500" dirty="0" err="1"/>
              <a:t>alcătuite</a:t>
            </a:r>
            <a:r>
              <a:rPr lang="en-GB" sz="1500" dirty="0"/>
              <a:t> din </a:t>
            </a:r>
            <a:r>
              <a:rPr lang="en-GB" sz="1500" dirty="0" err="1"/>
              <a:t>mai</a:t>
            </a:r>
            <a:r>
              <a:rPr lang="en-GB" sz="1500" dirty="0"/>
              <a:t> </a:t>
            </a:r>
            <a:r>
              <a:rPr lang="en-GB" sz="1500" dirty="0" err="1"/>
              <a:t>multe</a:t>
            </a:r>
            <a:r>
              <a:rPr lang="en-GB" sz="1500" dirty="0"/>
              <a:t> </a:t>
            </a:r>
            <a:r>
              <a:rPr lang="en-GB" sz="1500" dirty="0" err="1"/>
              <a:t>grupuri</a:t>
            </a:r>
            <a:r>
              <a:rPr lang="en-GB" sz="1500" dirty="0"/>
              <a:t>, </a:t>
            </a:r>
            <a:r>
              <a:rPr lang="en-GB" sz="1500" dirty="0" err="1"/>
              <a:t>fiecare</a:t>
            </a:r>
            <a:r>
              <a:rPr lang="en-GB" sz="1500" dirty="0"/>
              <a:t> </a:t>
            </a:r>
            <a:r>
              <a:rPr lang="en-GB" sz="1500" dirty="0" err="1"/>
              <a:t>având</a:t>
            </a:r>
            <a:r>
              <a:rPr lang="en-GB" sz="1500" dirty="0"/>
              <a:t> un </a:t>
            </a:r>
            <a:r>
              <a:rPr lang="en-GB" sz="1500" dirty="0" err="1"/>
              <a:t>lider</a:t>
            </a:r>
            <a:r>
              <a:rPr lang="en-GB" sz="1500" dirty="0"/>
              <a:t> </a:t>
            </a:r>
            <a:r>
              <a:rPr lang="en-GB" sz="1500" dirty="0" err="1"/>
              <a:t>desemnat</a:t>
            </a:r>
            <a:r>
              <a:rPr lang="en-GB" sz="1500" dirty="0"/>
              <a:t>, </a:t>
            </a:r>
            <a:r>
              <a:rPr lang="en-GB" sz="1500" dirty="0" err="1"/>
              <a:t>responsabil</a:t>
            </a:r>
            <a:r>
              <a:rPr lang="en-GB" sz="1500" dirty="0"/>
              <a:t> cu </a:t>
            </a:r>
            <a:r>
              <a:rPr lang="en-GB" sz="1500" dirty="0" err="1"/>
              <a:t>coordonarea</a:t>
            </a:r>
            <a:r>
              <a:rPr lang="en-GB" sz="1500" dirty="0"/>
              <a:t> </a:t>
            </a:r>
            <a:r>
              <a:rPr lang="en-GB" sz="1500" dirty="0" err="1"/>
              <a:t>și</a:t>
            </a:r>
            <a:r>
              <a:rPr lang="en-GB" sz="1500" dirty="0"/>
              <a:t> </a:t>
            </a:r>
            <a:r>
              <a:rPr lang="en-GB" sz="1500" dirty="0" err="1"/>
              <a:t>direcționarea</a:t>
            </a:r>
            <a:r>
              <a:rPr lang="en-GB" sz="1500" dirty="0"/>
              <a:t> </a:t>
            </a:r>
            <a:r>
              <a:rPr lang="en-GB" sz="1500" dirty="0" err="1"/>
              <a:t>activităților</a:t>
            </a:r>
            <a:r>
              <a:rPr lang="en-GB" sz="1500" dirty="0"/>
              <a:t> </a:t>
            </a:r>
            <a:r>
              <a:rPr lang="en-GB" sz="1500" dirty="0" err="1"/>
              <a:t>specifice</a:t>
            </a:r>
            <a:r>
              <a:rPr lang="en-GB" sz="1500" dirty="0"/>
              <a:t> ale </a:t>
            </a:r>
            <a:r>
              <a:rPr lang="en-GB" sz="1500" dirty="0" err="1"/>
              <a:t>grupului</a:t>
            </a:r>
            <a:r>
              <a:rPr lang="en-GB" sz="1500" dirty="0"/>
              <a:t> </a:t>
            </a:r>
            <a:r>
              <a:rPr lang="en-GB" sz="1500" dirty="0" err="1"/>
              <a:t>său</a:t>
            </a:r>
            <a:endParaRPr lang="en-GB" sz="1500" dirty="0"/>
          </a:p>
        </p:txBody>
      </p:sp>
    </p:spTree>
    <p:extLst>
      <p:ext uri="{BB962C8B-B14F-4D97-AF65-F5344CB8AC3E}">
        <p14:creationId xmlns:p14="http://schemas.microsoft.com/office/powerpoint/2010/main" val="2550952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5E89A-3F51-3F22-9EFC-E581AE7DF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388" y="234497"/>
            <a:ext cx="7064829" cy="1460500"/>
          </a:xfrm>
        </p:spPr>
        <p:txBody>
          <a:bodyPr/>
          <a:lstStyle/>
          <a:p>
            <a:r>
              <a:rPr lang="en-GB" b="1" dirty="0" err="1"/>
              <a:t>Dimensiunea</a:t>
            </a:r>
            <a:r>
              <a:rPr lang="en-GB" b="1" dirty="0"/>
              <a:t> </a:t>
            </a:r>
            <a:r>
              <a:rPr lang="en-GB" b="1" dirty="0" err="1"/>
              <a:t>Previzională</a:t>
            </a:r>
            <a:r>
              <a:rPr lang="en-GB" b="1" dirty="0"/>
              <a:t> &amp; </a:t>
            </a:r>
            <a:r>
              <a:rPr lang="en-GB" b="1" dirty="0" err="1"/>
              <a:t>Dimensiunea</a:t>
            </a:r>
            <a:r>
              <a:rPr lang="en-GB" b="1" dirty="0"/>
              <a:t> </a:t>
            </a:r>
            <a:r>
              <a:rPr lang="en-GB" b="1" dirty="0" err="1"/>
              <a:t>Creativ-Inovativă</a:t>
            </a:r>
            <a:endParaRPr lang="en-GB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80B49B-CCEA-803B-B2D2-3069C040DD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75" y="2715208"/>
            <a:ext cx="7556630" cy="38268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929001-2B39-E34F-05F7-78D51B3B9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376" y="0"/>
            <a:ext cx="4715392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F53CCE-15BE-15C9-DCA2-6CC07430BB2E}"/>
              </a:ext>
            </a:extLst>
          </p:cNvPr>
          <p:cNvSpPr txBox="1"/>
          <p:nvPr/>
        </p:nvSpPr>
        <p:spPr>
          <a:xfrm>
            <a:off x="4642625" y="1585083"/>
            <a:ext cx="317642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Strategii</a:t>
            </a:r>
            <a:r>
              <a:rPr lang="en-GB" dirty="0"/>
              <a:t> </a:t>
            </a:r>
            <a:r>
              <a:rPr lang="en-GB" dirty="0" err="1"/>
              <a:t>adaptate</a:t>
            </a:r>
            <a:r>
              <a:rPr lang="en-GB" dirty="0"/>
              <a:t> la </a:t>
            </a:r>
            <a:r>
              <a:rPr lang="en-GB" dirty="0" err="1"/>
              <a:t>tendințele</a:t>
            </a:r>
            <a:r>
              <a:rPr lang="en-GB" dirty="0"/>
              <a:t> </a:t>
            </a:r>
            <a:r>
              <a:rPr lang="en-GB" dirty="0" err="1"/>
              <a:t>pieței</a:t>
            </a:r>
            <a:r>
              <a:rPr lang="en-GB" dirty="0"/>
              <a:t>, </a:t>
            </a:r>
            <a:r>
              <a:rPr lang="en-GB" dirty="0" err="1"/>
              <a:t>presupunând</a:t>
            </a:r>
            <a:r>
              <a:rPr lang="en-GB" dirty="0"/>
              <a:t> </a:t>
            </a:r>
            <a:r>
              <a:rPr lang="en-GB" dirty="0" err="1"/>
              <a:t>creștere</a:t>
            </a:r>
            <a:r>
              <a:rPr lang="en-GB" dirty="0"/>
              <a:t> </a:t>
            </a:r>
            <a:r>
              <a:rPr lang="en-GB" dirty="0" err="1"/>
              <a:t>anuală</a:t>
            </a:r>
            <a:r>
              <a:rPr lang="en-GB" dirty="0"/>
              <a:t> de 20%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capacitatea</a:t>
            </a:r>
            <a:r>
              <a:rPr lang="en-GB" dirty="0"/>
              <a:t> de </a:t>
            </a:r>
            <a:r>
              <a:rPr lang="en-GB" dirty="0" err="1"/>
              <a:t>stocare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CPU.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0DBFF1-6D02-263B-09C3-89B9EDBDF03C}"/>
              </a:ext>
            </a:extLst>
          </p:cNvPr>
          <p:cNvSpPr txBox="1"/>
          <p:nvPr/>
        </p:nvSpPr>
        <p:spPr>
          <a:xfrm>
            <a:off x="233669" y="1585083"/>
            <a:ext cx="3708648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Inovație</a:t>
            </a:r>
            <a:r>
              <a:rPr lang="en-GB" dirty="0"/>
              <a:t> </a:t>
            </a:r>
            <a:r>
              <a:rPr lang="en-GB" dirty="0" err="1"/>
              <a:t>ghidată</a:t>
            </a:r>
            <a:r>
              <a:rPr lang="en-GB" dirty="0"/>
              <a:t> de </a:t>
            </a:r>
            <a:r>
              <a:rPr lang="en-GB" dirty="0" err="1"/>
              <a:t>cercetare</a:t>
            </a:r>
            <a:r>
              <a:rPr lang="en-GB" dirty="0"/>
              <a:t>, nu de </a:t>
            </a:r>
            <a:r>
              <a:rPr lang="en-GB" dirty="0" err="1"/>
              <a:t>tendințe</a:t>
            </a:r>
            <a:r>
              <a:rPr lang="en-GB" dirty="0"/>
              <a:t> de </a:t>
            </a:r>
            <a:r>
              <a:rPr lang="en-GB" dirty="0" err="1"/>
              <a:t>piață</a:t>
            </a:r>
            <a:r>
              <a:rPr lang="en-GB" dirty="0"/>
              <a:t>; </a:t>
            </a:r>
            <a:r>
              <a:rPr lang="en-GB" dirty="0" err="1"/>
              <a:t>idei</a:t>
            </a:r>
            <a:r>
              <a:rPr lang="en-GB" dirty="0"/>
              <a:t> </a:t>
            </a:r>
            <a:r>
              <a:rPr lang="en-GB" dirty="0" err="1"/>
              <a:t>transformate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soluții</a:t>
            </a:r>
            <a:r>
              <a:rPr lang="en-GB" dirty="0"/>
              <a:t> </a:t>
            </a:r>
            <a:r>
              <a:rPr lang="en-GB" dirty="0" err="1"/>
              <a:t>tehnologice</a:t>
            </a:r>
            <a:r>
              <a:rPr lang="en-GB" dirty="0"/>
              <a:t> </a:t>
            </a:r>
            <a:r>
              <a:rPr lang="en-GB" dirty="0" err="1"/>
              <a:t>avansate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87677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E588A-0B2C-9988-2694-227CD25ED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816" y="405946"/>
            <a:ext cx="6787243" cy="1325563"/>
          </a:xfrm>
        </p:spPr>
        <p:txBody>
          <a:bodyPr/>
          <a:lstStyle/>
          <a:p>
            <a:r>
              <a:rPr lang="en-GB" b="1" dirty="0" err="1"/>
              <a:t>Dimensiunea</a:t>
            </a:r>
            <a:r>
              <a:rPr lang="en-GB" b="1" dirty="0"/>
              <a:t> </a:t>
            </a:r>
            <a:r>
              <a:rPr lang="en-GB" b="1" dirty="0" err="1"/>
              <a:t>Flexibilă</a:t>
            </a:r>
            <a:r>
              <a:rPr lang="en-GB" b="1" dirty="0"/>
              <a:t> &amp; </a:t>
            </a:r>
            <a:r>
              <a:rPr lang="en-GB" b="1" dirty="0" err="1"/>
              <a:t>Dimensiunea</a:t>
            </a:r>
            <a:r>
              <a:rPr lang="en-GB" b="1" dirty="0"/>
              <a:t> </a:t>
            </a:r>
            <a:r>
              <a:rPr lang="en-GB" b="1" dirty="0" err="1"/>
              <a:t>Informaţională</a:t>
            </a:r>
            <a:endParaRPr lang="en-GB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1E2667-DD74-AA26-BEAB-600DD402E5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64780" y="642710"/>
            <a:ext cx="5460996" cy="3076410"/>
          </a:xfr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F0F520C-B75A-AC88-4A3D-28BF7A495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59" y="3170616"/>
            <a:ext cx="5235063" cy="365472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832F571-7863-8431-F4EA-4DDC8AA14E86}"/>
              </a:ext>
            </a:extLst>
          </p:cNvPr>
          <p:cNvSpPr txBox="1"/>
          <p:nvPr/>
        </p:nvSpPr>
        <p:spPr>
          <a:xfrm>
            <a:off x="1492728" y="2161947"/>
            <a:ext cx="2311827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Adaptabilitate</a:t>
            </a:r>
            <a:r>
              <a:rPr lang="en-GB" dirty="0"/>
              <a:t>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fața</a:t>
            </a:r>
            <a:r>
              <a:rPr lang="en-GB" dirty="0"/>
              <a:t> </a:t>
            </a:r>
            <a:r>
              <a:rPr lang="en-GB" dirty="0" err="1"/>
              <a:t>fluctuațiilor</a:t>
            </a:r>
            <a:r>
              <a:rPr lang="en-GB" dirty="0"/>
              <a:t> de </a:t>
            </a:r>
            <a:r>
              <a:rPr lang="en-GB" dirty="0" err="1"/>
              <a:t>piață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bugetelor</a:t>
            </a:r>
            <a:r>
              <a:rPr lang="en-GB" dirty="0"/>
              <a:t> fixe.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0586E2-BED5-D0DD-1F65-51F184F172CC}"/>
              </a:ext>
            </a:extLst>
          </p:cNvPr>
          <p:cNvSpPr txBox="1"/>
          <p:nvPr/>
        </p:nvSpPr>
        <p:spPr>
          <a:xfrm>
            <a:off x="7301445" y="4053799"/>
            <a:ext cx="383464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Sisteme de comunicare avansate pentru a gestiona și disemina datele științifice interne și externe.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562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5826E-7D00-56A7-4721-27299CA38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257925" cy="1325563"/>
          </a:xfrm>
        </p:spPr>
        <p:txBody>
          <a:bodyPr>
            <a:normAutofit/>
          </a:bodyPr>
          <a:lstStyle/>
          <a:p>
            <a:r>
              <a:rPr lang="en-GB" b="1" dirty="0" err="1"/>
              <a:t>Dimensiunea</a:t>
            </a:r>
            <a:r>
              <a:rPr lang="en-GB" b="1" dirty="0"/>
              <a:t> </a:t>
            </a:r>
            <a:r>
              <a:rPr lang="en-GB" b="1" dirty="0" err="1"/>
              <a:t>Investiţională</a:t>
            </a:r>
            <a:r>
              <a:rPr lang="en-GB" b="1" dirty="0"/>
              <a:t> &amp; </a:t>
            </a:r>
            <a:r>
              <a:rPr lang="en-GB" b="1" dirty="0" err="1"/>
              <a:t>Dimensiunea</a:t>
            </a:r>
            <a:r>
              <a:rPr lang="en-GB" b="1" dirty="0"/>
              <a:t> </a:t>
            </a:r>
            <a:r>
              <a:rPr lang="en-GB" b="1" dirty="0" err="1"/>
              <a:t>Socială</a:t>
            </a:r>
            <a:endParaRPr lang="en-GB" dirty="0"/>
          </a:p>
        </p:txBody>
      </p:sp>
      <p:pic>
        <p:nvPicPr>
          <p:cNvPr id="7" name="Content Placeholder 6" descr="A map of the world&#10;&#10;Description automatically generated">
            <a:extLst>
              <a:ext uri="{FF2B5EF4-FFF2-40B4-BE49-F238E27FC236}">
                <a16:creationId xmlns:a16="http://schemas.microsoft.com/office/drawing/2014/main" id="{BD635190-897C-5A67-7673-BD56FBBF0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829" y="-14544"/>
            <a:ext cx="5008792" cy="3443544"/>
          </a:xfr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6C14756-3DCD-0FA4-A581-38036B3D9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79" y="3399042"/>
            <a:ext cx="12004221" cy="332871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00B2202-1B21-0AA2-C39B-A1AA223BDBE5}"/>
              </a:ext>
            </a:extLst>
          </p:cNvPr>
          <p:cNvSpPr txBox="1"/>
          <p:nvPr/>
        </p:nvSpPr>
        <p:spPr>
          <a:xfrm>
            <a:off x="476250" y="2738620"/>
            <a:ext cx="33813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Investiții</a:t>
            </a:r>
            <a:r>
              <a:rPr lang="en-GB" dirty="0"/>
              <a:t> orientate strategic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tehnologie</a:t>
            </a:r>
            <a:r>
              <a:rPr lang="en-GB" dirty="0"/>
              <a:t>, </a:t>
            </a:r>
            <a:r>
              <a:rPr lang="en-GB" dirty="0" err="1"/>
              <a:t>în</a:t>
            </a:r>
            <a:r>
              <a:rPr lang="en-GB" dirty="0"/>
              <a:t> </a:t>
            </a:r>
            <a:r>
              <a:rPr lang="en-GB" dirty="0" err="1"/>
              <a:t>ciuda</a:t>
            </a:r>
            <a:r>
              <a:rPr lang="en-GB" dirty="0"/>
              <a:t> </a:t>
            </a:r>
            <a:r>
              <a:rPr lang="en-GB" dirty="0" err="1"/>
              <a:t>volatilității</a:t>
            </a:r>
            <a:r>
              <a:rPr lang="en-GB" dirty="0"/>
              <a:t> </a:t>
            </a:r>
            <a:r>
              <a:rPr lang="en-GB" dirty="0" err="1"/>
              <a:t>pieței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bugetului</a:t>
            </a:r>
            <a:r>
              <a:rPr lang="en-GB" dirty="0"/>
              <a:t> fix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5B2DE3-DC33-EC78-E572-8CF10530EBC8}"/>
              </a:ext>
            </a:extLst>
          </p:cNvPr>
          <p:cNvSpPr txBox="1"/>
          <p:nvPr/>
        </p:nvSpPr>
        <p:spPr>
          <a:xfrm>
            <a:off x="4493076" y="1861457"/>
            <a:ext cx="2517324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Angajamentul</a:t>
            </a:r>
            <a:r>
              <a:rPr lang="en-GB" dirty="0"/>
              <a:t> </a:t>
            </a:r>
            <a:r>
              <a:rPr lang="en-GB" dirty="0" err="1"/>
              <a:t>față</a:t>
            </a:r>
            <a:r>
              <a:rPr lang="en-GB" dirty="0"/>
              <a:t> de </a:t>
            </a:r>
            <a:r>
              <a:rPr lang="en-GB" dirty="0" err="1"/>
              <a:t>dezvoltarea</a:t>
            </a:r>
            <a:r>
              <a:rPr lang="en-GB" dirty="0"/>
              <a:t> </a:t>
            </a:r>
            <a:r>
              <a:rPr lang="en-GB" dirty="0" err="1"/>
              <a:t>profesională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diversitatea</a:t>
            </a:r>
            <a:r>
              <a:rPr lang="en-GB" dirty="0"/>
              <a:t> </a:t>
            </a:r>
            <a:r>
              <a:rPr lang="en-GB" dirty="0" err="1"/>
              <a:t>echipei</a:t>
            </a:r>
            <a:r>
              <a:rPr lang="en-GB" dirty="0"/>
              <a:t>; </a:t>
            </a:r>
            <a:r>
              <a:rPr lang="en-GB" dirty="0" err="1"/>
              <a:t>contribuții</a:t>
            </a:r>
            <a:r>
              <a:rPr lang="en-GB" dirty="0"/>
              <a:t> </a:t>
            </a:r>
            <a:r>
              <a:rPr lang="en-GB" dirty="0" err="1"/>
              <a:t>sociale</a:t>
            </a:r>
            <a:r>
              <a:rPr lang="en-GB" dirty="0"/>
              <a:t> </a:t>
            </a:r>
            <a:r>
              <a:rPr lang="en-GB" dirty="0" err="1"/>
              <a:t>prin</a:t>
            </a:r>
            <a:r>
              <a:rPr lang="en-GB" dirty="0"/>
              <a:t> </a:t>
            </a:r>
            <a:r>
              <a:rPr lang="en-GB" dirty="0" err="1"/>
              <a:t>educație</a:t>
            </a:r>
            <a:r>
              <a:rPr lang="en-GB" dirty="0"/>
              <a:t> </a:t>
            </a:r>
            <a:r>
              <a:rPr lang="en-GB" dirty="0" err="1"/>
              <a:t>și</a:t>
            </a:r>
            <a:r>
              <a:rPr lang="en-GB" dirty="0"/>
              <a:t> </a:t>
            </a:r>
            <a:r>
              <a:rPr lang="en-GB" dirty="0" err="1"/>
              <a:t>partajarea</a:t>
            </a:r>
            <a:r>
              <a:rPr lang="en-GB" dirty="0"/>
              <a:t> </a:t>
            </a:r>
            <a:r>
              <a:rPr lang="en-GB" dirty="0" err="1"/>
              <a:t>cunoștințelor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9519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Diy openlab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A7DBF"/>
      </a:accent1>
      <a:accent2>
        <a:srgbClr val="093AA4"/>
      </a:accent2>
      <a:accent3>
        <a:srgbClr val="F28F3B"/>
      </a:accent3>
      <a:accent4>
        <a:srgbClr val="3BAE74"/>
      </a:accent4>
      <a:accent5>
        <a:srgbClr val="222750"/>
      </a:accent5>
      <a:accent6>
        <a:srgbClr val="DD2845"/>
      </a:accent6>
      <a:hlink>
        <a:srgbClr val="18AF9B"/>
      </a:hlink>
      <a:folHlink>
        <a:srgbClr val="E95C33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176</TotalTime>
  <Words>464</Words>
  <Application>Microsoft Office PowerPoint</Application>
  <PresentationFormat>Widescreen</PresentationFormat>
  <Paragraphs>43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CERN: Inovație și Descoperire la Frontiera Științei Particulelor</vt:lpstr>
      <vt:lpstr>PowerPoint Presentation</vt:lpstr>
      <vt:lpstr>De ce CERN? Importanța Cercetării Nucleare pentru Viitor</vt:lpstr>
      <vt:lpstr>PowerPoint Presentation</vt:lpstr>
      <vt:lpstr>PowerPoint Presentation</vt:lpstr>
      <vt:lpstr>PowerPoint Presentation</vt:lpstr>
      <vt:lpstr>Dimensiunea Previzională &amp; Dimensiunea Creativ-Inovativă</vt:lpstr>
      <vt:lpstr>Dimensiunea Flexibilă &amp; Dimensiunea Informaţională</vt:lpstr>
      <vt:lpstr>Dimensiunea Investiţională &amp; Dimensiunea Socială</vt:lpstr>
      <vt:lpstr>PowerPoint Presentation</vt:lpstr>
      <vt:lpstr>Analiza sistemului de management al companiei</vt:lpstr>
      <vt:lpstr> Analiza mediului de afaceri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CERN: Inovație și Descoperire la Frontiera Științei Particulelor</dc:title>
  <dc:creator>MIHAI GEORGE LICU</dc:creator>
  <cp:lastModifiedBy>MIHAI GEORGE LICU</cp:lastModifiedBy>
  <cp:revision>2</cp:revision>
  <dcterms:created xsi:type="dcterms:W3CDTF">2023-12-07T21:55:23Z</dcterms:created>
  <dcterms:modified xsi:type="dcterms:W3CDTF">2023-12-08T09:23:06Z</dcterms:modified>
</cp:coreProperties>
</file>